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59" r:id="rId4"/>
    <p:sldId id="260" r:id="rId5"/>
    <p:sldId id="271" r:id="rId6"/>
    <p:sldId id="272" r:id="rId7"/>
    <p:sldId id="275" r:id="rId8"/>
    <p:sldId id="261" r:id="rId9"/>
    <p:sldId id="263" r:id="rId10"/>
    <p:sldId id="264" r:id="rId11"/>
    <p:sldId id="274" r:id="rId12"/>
    <p:sldId id="265" r:id="rId13"/>
    <p:sldId id="266" r:id="rId14"/>
    <p:sldId id="269" r:id="rId15"/>
    <p:sldId id="270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1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9B34-3FE5-49FA-A360-2471E9F1615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BB42-28D5-448E-9B76-C7B732E58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7848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TRỰC TUYẾN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1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1143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1219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0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WordArt 24"/>
          <p:cNvSpPr>
            <a:spLocks noChangeArrowheads="1" noChangeShapeType="1" noTextEdit="1"/>
          </p:cNvSpPr>
          <p:nvPr/>
        </p:nvSpPr>
        <p:spPr bwMode="auto">
          <a:xfrm>
            <a:off x="2362200" y="4724400"/>
            <a:ext cx="434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9BE02"/>
                </a:solidFill>
                <a:effectLst>
                  <a:outerShdw dist="45791" dir="2021404" algn="ctr" rotWithShape="0">
                    <a:srgbClr val="FF330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 HỌC 9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69BE02"/>
              </a:solidFill>
              <a:effectLst>
                <a:outerShdw dist="45791" dir="2021404" algn="ctr" rotWithShape="0">
                  <a:srgbClr val="FF330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Rectangle 1"/>
          <p:cNvSpPr>
            <a:spLocks noChangeArrowheads="1"/>
          </p:cNvSpPr>
          <p:nvPr/>
        </p:nvSpPr>
        <p:spPr bwMode="auto">
          <a:xfrm>
            <a:off x="2679700" y="5791200"/>
            <a:ext cx="5245100" cy="37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Users\MACservice\Desktop\logo truo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4945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0" name="Object 2" descr="image1"/>
          <p:cNvGraphicFramePr>
            <a:graphicFrameLocks noChangeAspect="1"/>
          </p:cNvGraphicFramePr>
          <p:nvPr/>
        </p:nvGraphicFramePr>
        <p:xfrm>
          <a:off x="3657600" y="1981200"/>
          <a:ext cx="1524000" cy="1504950"/>
        </p:xfrm>
        <a:graphic>
          <a:graphicData uri="http://schemas.openxmlformats.org/presentationml/2006/ole">
            <p:oleObj spid="_x0000_s30722" name="CS ChemDraw Drawing" r:id="rId5" imgW="3771900" imgH="5038725" progId="">
              <p:embed/>
            </p:oleObj>
          </a:graphicData>
        </a:graphic>
      </p:graphicFrame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848600" cy="450151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CHÀO MỪNG CÁC BẠN HỌC SINH LỚP </a:t>
            </a: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kumimoji="0" lang="en-US" sz="5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1023481"/>
            <a:ext cx="8610600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23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tấn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quặng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manhetit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81,2% Fe</a:t>
            </a:r>
            <a:r>
              <a:rPr kumimoji="0" lang="es-AR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s-AR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Fe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quặng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858 kg		B. 885 kg	C. 588 kg		D. 724 kg</a:t>
            </a:r>
          </a:p>
          <a:p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it-IT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					B. dung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dung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D. dung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000" baseline="-25000" dirty="0" smtClean="0"/>
              <a:t>            </a:t>
            </a:r>
          </a:p>
          <a:p>
            <a:endParaRPr lang="en-US" sz="2000" baseline="-25000" dirty="0"/>
          </a:p>
          <a:p>
            <a:endParaRPr lang="en-US" sz="2000" baseline="-25000" dirty="0" smtClean="0"/>
          </a:p>
          <a:p>
            <a:endParaRPr lang="en-US" sz="2000" baseline="-25000" dirty="0"/>
          </a:p>
          <a:p>
            <a:endParaRPr lang="en-US" sz="2000" baseline="-25000" dirty="0" smtClean="0"/>
          </a:p>
          <a:p>
            <a:endParaRPr lang="en-US" sz="2000" baseline="-25000" dirty="0"/>
          </a:p>
          <a:p>
            <a:endParaRPr lang="en-US" sz="2000" baseline="-25000" dirty="0" smtClean="0"/>
          </a:p>
          <a:p>
            <a:endParaRPr lang="en-US" sz="2000" baseline="-25000" dirty="0" smtClean="0"/>
          </a:p>
          <a:p>
            <a:endParaRPr lang="en-US" sz="2000" baseline="-25000" dirty="0"/>
          </a:p>
          <a:p>
            <a:endParaRPr lang="en-US" sz="2000" baseline="-25000" dirty="0" smtClean="0"/>
          </a:p>
          <a:p>
            <a:endParaRPr lang="en-US" sz="2000" baseline="-25000" dirty="0" smtClean="0"/>
          </a:p>
          <a:p>
            <a:endParaRPr lang="en-US" sz="2000" dirty="0"/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572000" y="1676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0" y="3505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25908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 kim loại là R </a:t>
            </a:r>
            <a:b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có phương trình: </a:t>
            </a:r>
            <a:b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2R + 3Cl</a:t>
            </a:r>
            <a:r>
              <a:rPr lang="vi-VN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---&gt; 2RCl</a:t>
            </a:r>
            <a:r>
              <a:rPr lang="vi-VN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---------------------M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+106,5 </a:t>
            </a:r>
            <a:b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5,4-----------------------26,7 </a:t>
            </a:r>
            <a:b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=&gt; 26,7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     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5,4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575,1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&lt;=&gt; M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=27 </a:t>
            </a:r>
            <a:b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R là nhôm Al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676400"/>
          <a:ext cx="7924800" cy="304800"/>
        </p:xfrm>
        <a:graphic>
          <a:graphicData uri="http://schemas.openxmlformats.org/drawingml/2006/table">
            <a:tbl>
              <a:tblPr/>
              <a:tblGrid>
                <a:gridCol w="1979051"/>
                <a:gridCol w="1978268"/>
                <a:gridCol w="1979833"/>
                <a:gridCol w="1987648"/>
              </a:tblGrid>
              <a:tr h="23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A. Cr</a:t>
                      </a:r>
                    </a:p>
                  </a:txBody>
                  <a:tcPr marL="64934" marR="649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B. Al</a:t>
                      </a:r>
                    </a:p>
                  </a:txBody>
                  <a:tcPr marL="64934" marR="649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C. Fe</a:t>
                      </a:r>
                    </a:p>
                  </a:txBody>
                  <a:tcPr marL="64934" marR="649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D.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Kết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quả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khác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934" marR="649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71600" y="45720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24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nb-NO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5,4 g một kim loại hóa trị (III) tác dụng với Clo có dư thu được 26,7g muối.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 định kim loại đem phản ứng. 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67000" y="1600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95600" y="381000"/>
            <a:ext cx="365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vi-VN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RẮC NGHIỆM PHIẾU</a:t>
            </a:r>
            <a:r>
              <a:rPr kumimoji="0" lang="en-US" b="1" i="0" u="sng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HT SỐ 2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04800" y="904011"/>
            <a:ext cx="8229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Bazơ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đây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bazơ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kiềm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Al(OH)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b.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	    c. Fe(OH)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	     d. Cu(OH)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Dãy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đây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nhiệt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hủy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05350" algn="l"/>
              </a:tabLst>
            </a:pPr>
            <a:r>
              <a:rPr lang="en-US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CaCO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Cu(OH)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 Fe(OH)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c. Cu(OH)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CuO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NaOH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05350" algn="l"/>
              </a:tabLst>
            </a:pPr>
            <a:r>
              <a:rPr lang="en-US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CaCO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 Cu(OH)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d. CaCO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Fe(OH)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3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rong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dãy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dãy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chỉ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gồm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muối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là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NaCl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HCl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CuSO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.	B. CaCO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NaHCO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ZnCl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C. AgNO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PbSO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Mg(OH)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. 	D. H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KClO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; FeCl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4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trộn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cặp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cặp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tạo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NaCl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AgNO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		B.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Na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K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Na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AlCl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		D.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BaCl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K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nhận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dùng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đây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a)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HCl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c)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NaCl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d)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6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Dãy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hóa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gồm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toàn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bón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KCl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NH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Cl, Ca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(PO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KNO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                  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B. Ca(H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PO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(NH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NH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C. 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NH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Cl, NH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NO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Ca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(PO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           D. NH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Cl, KNO</a:t>
            </a:r>
            <a:r>
              <a:rPr kumimoji="0" 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KCl.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7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nhiệt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Fe(OH)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sản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phẩm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đây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     b.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c. Fe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    d. Fe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8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Dẫn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V lit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đktc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dung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dịch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chứa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6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NaOH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tích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dùng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đktc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53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A. 1,65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lít</a:t>
            </a:r>
            <a:r>
              <a:rPr lang="en-US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B. 1,66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lít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	C. 1,67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lít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	D. 1,68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lít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12954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62000" y="18288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029200" y="26670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791200" y="37338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43434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029200" y="48768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038600" y="57150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705600" y="6477000"/>
            <a:ext cx="3048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52600" y="347990"/>
            <a:ext cx="2568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 TỰ LUẬN: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38200" y="789802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Có 5 lọ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́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chất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nhãn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chứa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lần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lượt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dịch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Ca(OH)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̀ Na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BaCl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Trình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bày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pháp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́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nhận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biết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 lọ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́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chất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PTHH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257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o quỳ vào từng mẫu thử:</a:t>
            </a:r>
          </a:p>
          <a:p>
            <a:r>
              <a:rPr lang="vi-VN" b="1" dirty="0" smtClean="0">
                <a:latin typeface="+mj-lt"/>
              </a:rPr>
              <a:t>nhóm 1: Quỳ chuyển đỏ:  </a:t>
            </a:r>
            <a:r>
              <a:rPr lang="vi-VN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vi-VN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b="1" dirty="0" smtClean="0">
                <a:solidFill>
                  <a:srgbClr val="FF0000"/>
                </a:solidFill>
                <a:latin typeface="+mj-lt"/>
              </a:rPr>
              <a:t>SO</a:t>
            </a:r>
            <a:r>
              <a:rPr lang="vi-VN" b="1" baseline="-25000" dirty="0" smtClean="0">
                <a:solidFill>
                  <a:srgbClr val="FF0000"/>
                </a:solidFill>
                <a:latin typeface="+mj-lt"/>
              </a:rPr>
              <a:t>4</a:t>
            </a:r>
          </a:p>
          <a:p>
            <a:r>
              <a:rPr lang="vi-VN" b="1" dirty="0" smtClean="0">
                <a:solidFill>
                  <a:srgbClr val="002060"/>
                </a:solidFill>
                <a:latin typeface="+mj-lt"/>
              </a:rPr>
              <a:t>nhóm 2: Quỳ chuyển Xanh: NaOH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Ca(OH)</a:t>
            </a:r>
            <a:r>
              <a:rPr lang="en-US" b="1" baseline="-300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vi-VN" b="1" dirty="0" smtClean="0">
                <a:latin typeface="+mj-lt"/>
              </a:rPr>
              <a:t>nhóm 3: quỳ k</a:t>
            </a:r>
            <a:r>
              <a:rPr lang="en-US" b="1" dirty="0" err="1" smtClean="0">
                <a:latin typeface="+mj-lt"/>
              </a:rPr>
              <a:t>hông</a:t>
            </a:r>
            <a:r>
              <a:rPr lang="vi-VN" b="1" dirty="0" smtClean="0">
                <a:latin typeface="+mj-lt"/>
              </a:rPr>
              <a:t> đổi màu: </a:t>
            </a:r>
            <a:r>
              <a:rPr lang="en-US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BaCl</a:t>
            </a:r>
            <a:r>
              <a:rPr lang="en-US" b="1" baseline="-300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2 </a:t>
            </a:r>
            <a:r>
              <a:rPr lang="vi-VN" b="1" dirty="0" smtClean="0">
                <a:solidFill>
                  <a:srgbClr val="002060"/>
                </a:solidFill>
                <a:latin typeface="+mj-lt"/>
              </a:rPr>
              <a:t>và </a:t>
            </a:r>
            <a:r>
              <a:rPr lang="vi-VN" b="1" dirty="0" smtClean="0">
                <a:latin typeface="+mj-lt"/>
              </a:rPr>
              <a:t>Na</a:t>
            </a:r>
            <a:r>
              <a:rPr lang="vi-VN" b="1" baseline="-25000" dirty="0" smtClean="0">
                <a:latin typeface="+mj-lt"/>
              </a:rPr>
              <a:t>2</a:t>
            </a:r>
            <a:r>
              <a:rPr lang="vi-VN" b="1" dirty="0" smtClean="0">
                <a:latin typeface="+mj-lt"/>
              </a:rPr>
              <a:t>SO</a:t>
            </a:r>
            <a:r>
              <a:rPr lang="vi-VN" b="1" baseline="-25000" dirty="0" smtClean="0">
                <a:latin typeface="+mj-lt"/>
              </a:rPr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590800"/>
          <a:ext cx="7391401" cy="2674620"/>
        </p:xfrm>
        <a:graphic>
          <a:graphicData uri="http://schemas.openxmlformats.org/drawingml/2006/table">
            <a:tbl>
              <a:tblPr/>
              <a:tblGrid>
                <a:gridCol w="1158396"/>
                <a:gridCol w="1246438"/>
                <a:gridCol w="1246438"/>
                <a:gridCol w="1246438"/>
                <a:gridCol w="1350690"/>
                <a:gridCol w="1143001"/>
              </a:tblGrid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BaCl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Ca(OH)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OH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Quỳ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tím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Đỏ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xanh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xanh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</a:t>
                      </a:r>
                      <a:r>
                        <a:rPr lang="en-US" sz="2400" b="1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trắng</a:t>
                      </a:r>
                      <a:endParaRPr lang="en-US" sz="2400" b="1" i="1" dirty="0" smtClean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 baseline="-25000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</a:t>
                      </a:r>
                      <a:r>
                        <a:rPr lang="en-US" sz="2400" b="1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trắng</a:t>
                      </a:r>
                      <a:endParaRPr lang="en-US" sz="2400" b="1" i="1" dirty="0" smtClean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 dirty="0" smtClean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95400" y="228600"/>
            <a:ext cx="7848600" cy="23083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2: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1 lượng kẽm(Zn) dư  tác dụng với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ml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 dịch axit HCl , phản ứng kết thúc thu được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3,36 lít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 (đktc) 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Viết PTHH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xảy ra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Tính khối lượng kẽm đã tham gia phản ứng 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Tính nồng độ mol của dung dịch HCl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895600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Zn + 2HCl            ZnCl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0,15   0,3mol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0,15 mol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=0,15 mol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mZn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  65. 0,15    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9,75 g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100ml = 0,1l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MHCl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n/V=0,3/0,1 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35052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371600" y="228600"/>
            <a:ext cx="77724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5950" algn="l"/>
                <a:tab pos="2847975" algn="l"/>
                <a:tab pos="4114800" algn="l"/>
              </a:tabLst>
            </a:pPr>
            <a:r>
              <a:rPr kumimoji="0" lang="it-IT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3:</a:t>
            </a:r>
            <a:r>
              <a:rPr kumimoji="0" lang="it-IT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2,3 g kim loại A chưa biết có hoá trị không đổi phản ứng vừa đủ với 1,12 lít khí Clo( đktc). Xác định tên kim loại A?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3000" y="2054291"/>
            <a:ext cx="7162800" cy="5447645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cs typeface="Segoe UI" pitchFamily="34" charset="0"/>
              </a:rPr>
              <a:t>Hướng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cs typeface="Segoe UI" pitchFamily="34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cs typeface="Segoe UI" pitchFamily="34" charset="0"/>
              </a:rPr>
              <a:t>dẫn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cs typeface="Segoe UI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2R    +       xCl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2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→    2RClx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0,01/x       0,05 mol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Cl2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=   1,12/ 22,4   =  0,05mol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-2500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=2nCl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2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=  2.0,05=    0,1/x (mol)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cs typeface="Times New Roman" pitchFamily="18" charset="0"/>
              </a:rPr>
              <a:t>=2,3. x / 0,1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x= 1 -&gt; M</a:t>
            </a:r>
            <a:r>
              <a:rPr lang="en-US" sz="2400" b="1" baseline="-25000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= 23 (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) -&gt; R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Na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x= 2 -&gt; M</a:t>
            </a:r>
            <a:r>
              <a:rPr lang="en-US" sz="2400" b="1" baseline="-25000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= 46 (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x= 3 -&gt; M</a:t>
            </a:r>
            <a:r>
              <a:rPr lang="en-US" sz="2400" b="1" baseline="-25000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= 69 ( </a:t>
            </a:r>
            <a:r>
              <a:rPr lang="en-US" sz="2400" b="1" dirty="0" err="1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555555"/>
              </a:solidFill>
              <a:latin typeface="MathJax_Main"/>
              <a:cs typeface="Segoe U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555555"/>
              </a:solidFill>
              <a:latin typeface="MathJax_Main"/>
              <a:cs typeface="Segoe U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55555"/>
                </a:solidFill>
                <a:latin typeface="MathJax_Main"/>
                <a:cs typeface="Segoe UI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524000"/>
            <a:ext cx="8458200" cy="50783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Tx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PTHH (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oxitaxit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1" name="Object 7"/>
          <p:cNvGraphicFramePr>
            <a:graphicFrameLocks noChangeAspect="1"/>
          </p:cNvGraphicFramePr>
          <p:nvPr/>
        </p:nvGraphicFramePr>
        <p:xfrm>
          <a:off x="7010400" y="4648200"/>
          <a:ext cx="2133600" cy="2038350"/>
        </p:xfrm>
        <a:graphic>
          <a:graphicData uri="http://schemas.openxmlformats.org/presentationml/2006/ole">
            <p:oleObj spid="_x0000_s2050" name="CS ChemDraw Drawing" r:id="rId3" imgW="3771900" imgH="5038725" progId="">
              <p:embed/>
            </p:oleObj>
          </a:graphicData>
        </a:graphic>
      </p:graphicFrame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2209800" y="1447800"/>
            <a:ext cx="424847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kern="10" dirty="0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kern="10" dirty="0">
              <a:ln w="12700">
                <a:solidFill>
                  <a:srgbClr val="800080"/>
                </a:solidFill>
                <a:round/>
              </a:ln>
              <a:solidFill>
                <a:srgbClr val="8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899592" y="2204864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2/3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7/3/2020.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457200" indent="-457200" algn="just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95450" cy="1466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76149"/>
            <a:ext cx="7696200" cy="27699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DẠY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24/2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29/2/2020.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I.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II.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1278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1401663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ẩm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NH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CO, CO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B.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CO, SO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D. NH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 các kim loại nào sau đây được sắp xếp theo đúng theo chiều hoạt động hóa học giảm dần?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K, Mg, Cu, Al, Zn, Fe		B. Fe, Cu, K, Mg, Al, Zn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Cu, Fe, Zn, Al, Mg, K		D. K, Mg, Al, Zn, Fe, Cu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Axit sunfuric đặc nguội không tác dụng với kim loại nào?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Al			B. Cu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Zn		D. Mg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Bột kim loại sắt có lẫn tạp chất là nhôm. Có thể dùng chất nào sau đây để làm sạch bột nhôm ở trên?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HCl	B. H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đặc 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nguội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AgNO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D. NaOH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6897" y="457200"/>
            <a:ext cx="3358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I/ </a:t>
            </a:r>
            <a:r>
              <a:rPr kumimoji="0" lang="vi-VN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RẮC NGHIỆM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62600" y="1828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724400" y="36576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52400" y="4343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934200" y="5486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08323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5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bazơ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nhiệt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huỷ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bazơ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A. Cu(OH)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 Zn(OH)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Al(OH)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Mg(OH)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B. Cu(OH)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 Zn(OH)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Al(OH)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s-AR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C. Fe(OH)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Cu(OH)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KOH; Mg(OH)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D. Fe(OH)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Cu(OH)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Ba(OH)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Mg(OH)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6: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Sục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2,24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</a:t>
            </a:r>
            <a:r>
              <a:rPr kumimoji="0" lang="es-AR" sz="20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0,2 mol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NaHCO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		B.  Na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Na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es-AR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		               D. NaHCO</a:t>
            </a:r>
            <a:r>
              <a:rPr kumimoji="0" lang="es-AR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57200" y="24384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334000" y="42672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09600" y="2738259"/>
            <a:ext cx="8001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Xét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 ≤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⇒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(1)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 &lt; T &lt; 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hòa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⇒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(1)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(2)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 ≥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hòa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⇒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(2).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Bước 2:</a:t>
            </a:r>
            <a:r>
              <a:rPr lang="vi-VN" sz="2000" dirty="0" smtClean="0">
                <a:latin typeface="+mj-lt"/>
              </a:rPr>
              <a:t> Viết PTHH và tính toán theo PTHH (nếu xảy ra cả 2 phản ứng thì cần đặt ẩn và giải theo hệ phương trình)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Bước 3</a:t>
            </a:r>
            <a:r>
              <a:rPr lang="vi-VN" sz="2000" dirty="0" smtClean="0">
                <a:latin typeface="+mj-lt"/>
              </a:rPr>
              <a:t>: Tính toán theo yêu cầu của đề bài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óa học lớp 9 | Lý thuyết và Bài tập Hóa học 9 có đáp á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1600200" cy="609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3048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Lý thuyết và Phương pháp giải</a:t>
            </a:r>
          </a:p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TH1: Khi oxit axit (CO</a:t>
            </a:r>
            <a:r>
              <a:rPr lang="vi-VN" sz="2000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, SO</a:t>
            </a:r>
            <a:r>
              <a:rPr lang="vi-VN" sz="2000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…) tác dụng với dung dịch kiềm (KOH, NaOH…)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PTHH: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+ NaOH → NaHCO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       (1)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+ 2NaOH → Na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+ H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O        (2)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Phương pháp giải</a:t>
            </a:r>
            <a:endParaRPr lang="vi-VN" sz="20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2286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TH2: Khi oxit axit (CO</a:t>
            </a:r>
            <a:r>
              <a:rPr lang="vi-VN" sz="2000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, SO</a:t>
            </a:r>
            <a:r>
              <a:rPr lang="vi-VN" sz="2000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…) tác dụng với dung dịch kiềm thổ (Ca(OH)</a:t>
            </a:r>
            <a:r>
              <a:rPr lang="vi-VN" sz="2000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, Ba(OH)</a:t>
            </a:r>
            <a:r>
              <a:rPr lang="vi-VN" sz="2000" b="1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…)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PTHH: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+ Ca(OH)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→ CaCO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+ H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O        (1)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2CO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+ Ca(OH)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→ Ca(HCO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vi-VN" sz="2000" b="1" baseline="-250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        (2)</a:t>
            </a:r>
          </a:p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Phương pháp giải</a:t>
            </a:r>
            <a:endParaRPr lang="vi-VN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3400" y="2772013"/>
            <a:ext cx="8382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Xét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 ≤ 1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hòa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⇒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(1)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1 &lt; T &lt; 2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trung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hòa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⇒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(1)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(2)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 ≥ 2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⇒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(2).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PTHH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PTHH 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xảy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đặt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ẩn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bài.trên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óa học lớp 9 | Lý thuyết và Bài tập Hóa học 9 có đáp á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714625"/>
            <a:ext cx="17526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413338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7</a:t>
            </a:r>
            <a:r>
              <a:rPr lang="it-IT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Cu(OH)</a:t>
            </a:r>
            <a:r>
              <a:rPr lang="es-AR" sz="2000" b="1" i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cặp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lang="es-AR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CuCl</a:t>
            </a:r>
            <a:r>
              <a:rPr lang="es-AR" sz="20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CuSO</a:t>
            </a:r>
            <a:r>
              <a:rPr lang="es-AR" sz="20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BaCl</a:t>
            </a:r>
            <a:r>
              <a:rPr lang="es-AR" sz="20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CuCl</a:t>
            </a:r>
            <a:r>
              <a:rPr lang="es-AR" sz="20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lang="es-A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AgNO</a:t>
            </a:r>
            <a:r>
              <a:rPr lang="es-AR" sz="20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es-A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14400" y="33528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57200" y="1644162"/>
            <a:ext cx="8458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8: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Cặp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tồn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CuSO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KOH   				B. CuSO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MgCl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Ba(NO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			D. AlCl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Mg(NO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9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Nhiệt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hoàn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toàn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19,6g Cu(OH)</a:t>
            </a:r>
            <a:r>
              <a:rPr kumimoji="0" lang="es-AR" sz="22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rắn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s-AR" sz="22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khử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rắn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đen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rắn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đỏ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6,4 g		B. 9,6 g 		C. 12,8 g		D. 16 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10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thải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độc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es-AR" sz="22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S, CO</a:t>
            </a:r>
            <a:r>
              <a:rPr kumimoji="0" lang="es-AR" sz="22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</a:t>
            </a:r>
            <a:r>
              <a:rPr kumimoji="0" lang="es-AR" sz="22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bỏ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chúng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B.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vôi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D.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NaNO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11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Cặp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đục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vôi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Ca(OH)</a:t>
            </a:r>
            <a:r>
              <a:rPr kumimoji="0" lang="es-AR" sz="22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Na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O.             B.CO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C.SO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D.SO</a:t>
            </a:r>
            <a:r>
              <a:rPr kumimoji="0" lang="es-AR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BaO</a:t>
            </a:r>
            <a:endParaRPr kumimoji="0" lang="es-AR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4800" y="2057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76800" y="3733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638800" y="4724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819400" y="5715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2400" y="997089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13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vừa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vừa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kiềm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A.CuO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Fe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		B.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CO, N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SO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MgO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Ag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O.			D. CO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P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</a:t>
            </a:r>
            <a:r>
              <a:rPr kumimoji="0" 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15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Khử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16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Fe</a:t>
            </a:r>
            <a:r>
              <a:rPr kumimoji="0" lang="es-AR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s-AR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sản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phẩm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Ca(OH)</a:t>
            </a:r>
            <a:r>
              <a:rPr kumimoji="0" lang="es-AR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tủa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bao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nhiêu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</a:t>
            </a:r>
            <a:r>
              <a:rPr kumimoji="0" lang="es-A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A. 10 g                    B. 20 g                           C. 30 g                          D. 40 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16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s-ES_tradnl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s-ES_tradnl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loãng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sản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phẩm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_tradnl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s-ES_tradn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 BaO,  Fe,  CaCO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B.  Al,  MgO,  KOH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 startAt="3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CaCO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Zn			 D.  Zn,  Fe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Na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18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de-DE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4,8 gam kim loại magie tác dụng vừa đủ với dung dịch axit sunfuric. Tính tích khí Hiđro thu được ở đktc 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 44,8 lít               B.  4,48 lít                  C.  2,24 lít               D.  22,4 lít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19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 dịch axit clohiđric tác dụng với đồng (II) hiđrôxit tạo thành dung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dịch màu: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Vàng đậm.		B. Đỏ.	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lam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D. Da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cam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20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Axit sunfuric đặc nóng tác dụng với đồng kim loại sinh ra khí nào?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	B. SO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	C. SO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	                      D. H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495800" y="1600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495800" y="2590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0" y="3733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981200" y="4648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657600" y="55626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752600" y="6248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958</Words>
  <Application>Microsoft Office PowerPoint</Application>
  <PresentationFormat>On-screen Show (4:3)</PresentationFormat>
  <Paragraphs>181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53</cp:revision>
  <dcterms:created xsi:type="dcterms:W3CDTF">2020-03-03T13:03:01Z</dcterms:created>
  <dcterms:modified xsi:type="dcterms:W3CDTF">2020-03-15T14:40:11Z</dcterms:modified>
</cp:coreProperties>
</file>